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67" r:id="rId3"/>
    <p:sldId id="332" r:id="rId4"/>
    <p:sldId id="333" r:id="rId5"/>
    <p:sldId id="336" r:id="rId6"/>
    <p:sldId id="335" r:id="rId7"/>
    <p:sldId id="337" r:id="rId8"/>
    <p:sldId id="340" r:id="rId9"/>
    <p:sldId id="334" r:id="rId10"/>
    <p:sldId id="339" r:id="rId11"/>
    <p:sldId id="327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6" userDrawn="1">
          <p15:clr>
            <a:srgbClr val="9AA0A6"/>
          </p15:clr>
        </p15:guide>
        <p15:guide id="4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E24"/>
    <a:srgbClr val="2A1A42"/>
    <a:srgbClr val="5E5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94"/>
  </p:normalViewPr>
  <p:slideViewPr>
    <p:cSldViewPr snapToGrid="0">
      <p:cViewPr varScale="1">
        <p:scale>
          <a:sx n="103" d="100"/>
          <a:sy n="103" d="100"/>
        </p:scale>
        <p:origin x="475" y="77"/>
      </p:cViewPr>
      <p:guideLst>
        <p:guide orient="horz" pos="276"/>
        <p:guide pos="2880"/>
        <p:guide orient="horz" pos="996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50fccc3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50fccc3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52a94338e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52a94338e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5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03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50fccc3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50fccc3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8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Conten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Content with Side Graphic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ITLE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-11250" y="4096775"/>
            <a:ext cx="9159600" cy="10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12875" y="1921825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">
  <p:cSld name="TITLE_1_2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">
  <p:cSld name="TITLE_1_1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">
  <p:cSld name="TITLE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Slide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311700" y="1393063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311700" y="2731138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">
  <p:cSld name="TITLE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ection Divider">
  <p:cSld name="SECTION_HEADER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ection Divider">
  <p:cSld name="SECTION_HEADER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772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ection Divider">
  <p:cSld name="SECTION_HEADER_2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Content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  <p:pic>
        <p:nvPicPr>
          <p:cNvPr id="2" name="Google Shape;197;p29">
            <a:extLst>
              <a:ext uri="{FF2B5EF4-FFF2-40B4-BE49-F238E27FC236}">
                <a16:creationId xmlns:a16="http://schemas.microsoft.com/office/drawing/2014/main" id="{22B708B2-FB49-007E-BA67-42E96F360EF8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2000"/>
          </a:blip>
          <a:srcRect t="-9481" b="11834"/>
          <a:stretch/>
        </p:blipFill>
        <p:spPr>
          <a:xfrm>
            <a:off x="0" y="-523874"/>
            <a:ext cx="9143998" cy="53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Content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 b="0"/>
              <a:t>  |  © 2020 Palo Alto Networks, Inc. All rights reserved.</a:t>
            </a:r>
            <a:endParaRPr b="0"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play.com/image/tag/barack-obam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ecurelist.com/the-great-bank-robbery-the-carbanak-apt/68732/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usiness.inquirer.net/208247/hackers-steal-100m-from-bangladesh-bank" TargetMode="External"/><Relationship Id="rId5" Type="http://schemas.openxmlformats.org/officeDocument/2006/relationships/image" Target="../media/image18.jpg"/><Relationship Id="rId10" Type="http://schemas.openxmlformats.org/officeDocument/2006/relationships/hyperlink" Target="https://www.youtube.com/watch?v=0Mwy747X7eA" TargetMode="External"/><Relationship Id="rId4" Type="http://schemas.openxmlformats.org/officeDocument/2006/relationships/hyperlink" Target="https://globalnews.ca/news/3727677/equifax-data-hack-canada/" TargetMode="Externa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repng.com/photo/21964/barack-obam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-137681" y="1509411"/>
            <a:ext cx="5686425" cy="1778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170E24"/>
                </a:solidFill>
              </a:rPr>
              <a:t>SECURE THE FUTURE: FINANCE</a:t>
            </a:r>
            <a:endParaRPr sz="3200" dirty="0">
              <a:solidFill>
                <a:srgbClr val="170E24"/>
              </a:solidFill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" dirty="0"/>
              <a:t>JAN 2024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20F56E-893B-50CC-63E9-B6689D6C946B}"/>
              </a:ext>
            </a:extLst>
          </p:cNvPr>
          <p:cNvCxnSpPr>
            <a:cxnSpLocks/>
          </p:cNvCxnSpPr>
          <p:nvPr/>
        </p:nvCxnSpPr>
        <p:spPr>
          <a:xfrm>
            <a:off x="1084980" y="2462646"/>
            <a:ext cx="32415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60;p29">
            <a:extLst>
              <a:ext uri="{FF2B5EF4-FFF2-40B4-BE49-F238E27FC236}">
                <a16:creationId xmlns:a16="http://schemas.microsoft.com/office/drawing/2014/main" id="{536700E9-8C9D-DFEE-5626-FF958A9E1670}"/>
              </a:ext>
            </a:extLst>
          </p:cNvPr>
          <p:cNvSpPr txBox="1">
            <a:spLocks/>
          </p:cNvSpPr>
          <p:nvPr/>
        </p:nvSpPr>
        <p:spPr>
          <a:xfrm>
            <a:off x="1337053" y="3650377"/>
            <a:ext cx="2503385" cy="67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>
                <a:solidFill>
                  <a:srgbClr val="2A1A42"/>
                </a:solidFill>
              </a:rPr>
              <a:t>By BRIAN SOWERS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6">
            <a:extLst>
              <a:ext uri="{FF2B5EF4-FFF2-40B4-BE49-F238E27FC236}">
                <a16:creationId xmlns:a16="http://schemas.microsoft.com/office/drawing/2014/main" id="{317E9377-2369-E8F0-DC98-A8B88EE73840}"/>
              </a:ext>
            </a:extLst>
          </p:cNvPr>
          <p:cNvSpPr txBox="1"/>
          <p:nvPr/>
        </p:nvSpPr>
        <p:spPr>
          <a:xfrm>
            <a:off x="594000" y="1921950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83316-35B7-1C56-6F8F-1C98ED41ED00}"/>
              </a:ext>
            </a:extLst>
          </p:cNvPr>
          <p:cNvSpPr txBox="1"/>
          <p:nvPr/>
        </p:nvSpPr>
        <p:spPr>
          <a:xfrm>
            <a:off x="230457" y="1271239"/>
            <a:ext cx="4624039" cy="24622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Encourage mass adoption to the Cloud, barring unique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Adopt the basic principles of Zero Trust and Multi-Factor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Take advantage of AI and ML in cloud-managed tools like Palo Alto’s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Stay on top of evolving cyber threats with actively managed Intelligence Feeds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Conduct Regular Personnel Cybersecurity Training</a:t>
            </a:r>
          </a:p>
          <a:p>
            <a:endParaRPr lang="en-US" dirty="0"/>
          </a:p>
        </p:txBody>
      </p:sp>
      <p:pic>
        <p:nvPicPr>
          <p:cNvPr id="6" name="Picture 5" descr="A person in a tuxedo holding a microphone&#10;&#10;Description automatically generated">
            <a:extLst>
              <a:ext uri="{FF2B5EF4-FFF2-40B4-BE49-F238E27FC236}">
                <a16:creationId xmlns:a16="http://schemas.microsoft.com/office/drawing/2014/main" id="{6DE0DA2C-81A9-2CC4-0ED8-836F655F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3" y="1750724"/>
            <a:ext cx="2903627" cy="2504378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7184253-5E47-D61F-67C8-6B6E970510FA}"/>
              </a:ext>
            </a:extLst>
          </p:cNvPr>
          <p:cNvSpPr/>
          <p:nvPr/>
        </p:nvSpPr>
        <p:spPr>
          <a:xfrm>
            <a:off x="2988525" y="278763"/>
            <a:ext cx="1865971" cy="1471961"/>
          </a:xfrm>
          <a:prstGeom prst="wedgeEllipseCallout">
            <a:avLst>
              <a:gd name="adj1" fmla="val -51862"/>
              <a:gd name="adj2" fmla="val 43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80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2729-093E-1D17-0CD3-11114DE0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45" y="106898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2A1A42"/>
                </a:solidFill>
              </a:rPr>
              <a:t>Work Cited</a:t>
            </a:r>
          </a:p>
        </p:txBody>
      </p:sp>
      <p:sp>
        <p:nvSpPr>
          <p:cNvPr id="95" name="Slide Number Placeholder 3">
            <a:extLst>
              <a:ext uri="{FF2B5EF4-FFF2-40B4-BE49-F238E27FC236}">
                <a16:creationId xmlns:a16="http://schemas.microsoft.com/office/drawing/2014/main" id="{2C834B20-5564-CF11-3745-07B523C229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r>
              <a:rPr lang="en-US" b="0" dirty="0"/>
              <a:t>  |  © 2024 Palo Alto Networks, Inc.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1243-A063-269C-DB81-8A1D512A4445}"/>
              </a:ext>
            </a:extLst>
          </p:cNvPr>
          <p:cNvSpPr txBox="1"/>
          <p:nvPr/>
        </p:nvSpPr>
        <p:spPr>
          <a:xfrm>
            <a:off x="390094" y="447820"/>
            <a:ext cx="83638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Bonderud</a:t>
            </a: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Douglas. "Cost of a Data Breach 2023: Financial Industry." Security Intelligence, 30 Aug. 2023,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https://securityintelligence.com/articles/cost-of-a-data-breach-2023-financial-industry/</a:t>
            </a: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22 Dec.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Nextgov</a:t>
            </a: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"How the Push to the Cloud Helped a Ukrainian Bank Keep Faith with Customers Amid War," https://www.nextgov.com/modernization/2023/11/how-push-cloud-helped-ukrainian-bank-keep-faith-customers-amid-war/392375/. Accessed 9 Jan. 2024.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Obama, Barack. “Remarks by the President </a:t>
            </a:r>
            <a:r>
              <a:rPr lang="en-US" sz="9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at the Cybersecurity and Consumer Protection Summit.” The White House Archives, 13 Feb. 2015, https://obamawhitehouse.archives.gov/the-press-office/2015/02/13/remarks-president-cybersecurity-and-consumer-protection-summit. Accessed: 13 Jan. 2024.</a:t>
            </a:r>
            <a:endParaRPr lang="en-US" sz="900" b="0" i="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Palo Alto Networks. "Cortex XSOAR." Palo Alto Networks, n.d., www.paloaltonetworks.com/ cortex/cortex-</a:t>
            </a:r>
            <a:r>
              <a:rPr lang="en-US" sz="9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xsoar</a:t>
            </a:r>
            <a:r>
              <a:rPr lang="en-US" sz="9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4 Dec. 2023.</a:t>
            </a:r>
            <a:endParaRPr lang="en-US" sz="900" b="0" i="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Palo Alto Networks. "Prisma Cloud." Palo Alto Networks, n.d., www.paloaltonetworks.com/pri </a:t>
            </a:r>
            <a:r>
              <a:rPr lang="en-US" sz="9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sma</a:t>
            </a:r>
            <a:r>
              <a:rPr lang="en-US" sz="9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/cloud. Accessed 22 Dec. 2023.</a:t>
            </a:r>
            <a:endParaRPr lang="en-US" sz="900" b="0" i="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Palo Alto Networks. "Secure Access Service Edge (SASE)." Palo Alto Networks, n.d., www.pa loaltonetworks.com/</a:t>
            </a:r>
            <a:r>
              <a:rPr lang="en-US" sz="9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sase</a:t>
            </a: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23 Dec.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Palo Alto Networks. "Zero Trust." Palo Alto Networks, n.d., www.paloaltonetworks.com/zero-trust. Accessed 22 Dec.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PhishLabs</a:t>
            </a: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"Cyber Security Awareness Month 2019," https://info.phishlabs.com/cyber-security-awareness-month-2019. Accessed 9 Jan. 2024.</a:t>
            </a:r>
            <a:endParaRPr lang="en-US" sz="9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"Russian Nationals Charged with Hacking One Cryptocurrency Exchange and Illicitly Operating Another." Office of Public Affairs, 9 June 2023,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https://www.justice.gov/opa/pr/russian-nationals-charged-hacking-one-cryptocurrency-exchange-and-illicitly-operating-another</a:t>
            </a: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22 Dec.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Schwartz, Mathew J. "Report: SWIFT Hacked by Bangladesh Bank Attackers." Bank Info Security, 25 April 2016,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https://www.bankinfosecurity.com/report-swift-hacked-by-bangladesh-bank-attackers-a-9061</a:t>
            </a: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22 Dec.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Statista. "Number of Cyber Incidents in Financial Industry Worldwide." 21 Aug. 2023, 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https://www.statista.com/statistics/1310985/number-of-cyber-incidents-in-financial-industry-worldwide/#:~:text=Global%20number%20of%20cyber%20attacks%20in%20financial%20sector%202013%2D2022&amp;text=In%202022%2C%20there%20were%201%2C829,2021%20to%20477%20in%202022</a:t>
            </a:r>
            <a:r>
              <a:rPr lang="en-US" sz="9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Accessed 22 Dec. 2023.</a:t>
            </a:r>
            <a:endParaRPr lang="en-US" sz="9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"The White House." Remarks by the President on Securing Our Nation's Cyber Infrastructure, https://obamawhitehouse.archives.gov/the-press-office/remarks-president-securing-our-nations-cyber-infrastructure. Accessed 9 Jan. 2024.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University of the Philippines College of Law. "The Banking and Financial System as a Weapon of War in the Russia-Ukraine Crisis," https://law.upd.edu.ph/faculty-portfolio/the-banking-and-financial-system-as-a-weapon-of-war-in-the-russia-ukraine-crisis/. Accessed 9 Jan. 2024. </a:t>
            </a:r>
            <a:endParaRPr lang="en-US" sz="900" b="0" i="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Williams, Robert. “Nearly all financial apps have security flaws that leave data vulnerable, study finds.” </a:t>
            </a:r>
            <a:r>
              <a:rPr lang="en-US" sz="900" i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Marketing Dive.</a:t>
            </a:r>
            <a:r>
              <a:rPr lang="en-US" sz="9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 https://www.marketingdive.com/news/nearly-all-financial-apps-have-security-flaws-that-leave-data-vulnerable-s/551794/. Accessed: 22 Dec. 2023.</a:t>
            </a:r>
          </a:p>
        </p:txBody>
      </p:sp>
    </p:spTree>
    <p:extLst>
      <p:ext uri="{BB962C8B-B14F-4D97-AF65-F5344CB8AC3E}">
        <p14:creationId xmlns:p14="http://schemas.microsoft.com/office/powerpoint/2010/main" val="244543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3711500" y="177313"/>
            <a:ext cx="5162700" cy="4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378"/>
            <a:endParaRPr sz="1800" b="1" u="sng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endParaRPr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r>
              <a:rPr lang="en" sz="1700" b="1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Name: Brian Sowers</a:t>
            </a:r>
            <a:endParaRPr sz="1700"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endParaRPr sz="1700"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r>
              <a:rPr lang="en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College: </a:t>
            </a:r>
            <a:r>
              <a:rPr lang="en" b="1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Columbia University</a:t>
            </a:r>
            <a:endParaRPr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endParaRPr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r>
              <a:rPr lang="en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Major: </a:t>
            </a:r>
            <a:r>
              <a:rPr lang="en" b="1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Information Science, B.A.</a:t>
            </a:r>
            <a:endParaRPr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endParaRPr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r>
              <a:rPr lang="en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Hometown:  </a:t>
            </a:r>
            <a:r>
              <a:rPr lang="en" b="1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Houston, TX</a:t>
            </a:r>
            <a:endParaRPr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endParaRPr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defTabSz="914378"/>
            <a:r>
              <a:rPr lang="en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Fun Fact: </a:t>
            </a:r>
            <a:r>
              <a:rPr lang="en" b="1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I learned how to ski this winter break!</a:t>
            </a:r>
            <a:endParaRPr b="1"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3711500" y="113387"/>
            <a:ext cx="3000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8"/>
            <a:r>
              <a:rPr lang="en" sz="1800" b="1" u="sng" dirty="0">
                <a:solidFill>
                  <a:srgbClr val="2A1A42"/>
                </a:solidFill>
                <a:latin typeface="Montserrat"/>
                <a:ea typeface="Montserrat"/>
                <a:cs typeface="Montserrat"/>
                <a:sym typeface="Montserrat"/>
              </a:rPr>
              <a:t>About Me:</a:t>
            </a:r>
            <a:endParaRPr dirty="0">
              <a:solidFill>
                <a:srgbClr val="2A1A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7493E91-384F-86FB-8C67-A209D55E60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 b="0" dirty="0"/>
              <a:t>  |  © 2024 Palo Alto Networks, Inc. </a:t>
            </a:r>
            <a:endParaRPr lang="en-US" dirty="0"/>
          </a:p>
        </p:txBody>
      </p:sp>
      <p:pic>
        <p:nvPicPr>
          <p:cNvPr id="2" name="Content Placeholder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8BD0291-847D-FFC6-B749-FC1CD68D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5"/>
          <a:stretch/>
        </p:blipFill>
        <p:spPr>
          <a:xfrm flipH="1">
            <a:off x="141246" y="177313"/>
            <a:ext cx="3293329" cy="44046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3FFF-F8A5-6698-D80D-B099246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28596-8CE7-69A5-1BE3-7D4ED0F95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447B-1D15-9DEB-E60F-A0B1D2EC2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DA40C29A-1303-BF6F-F56B-2FF509DA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974" y="2104492"/>
            <a:ext cx="1903892" cy="2089148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8F1B561-1AAA-3198-00CC-CC42BCC60DDC}"/>
              </a:ext>
            </a:extLst>
          </p:cNvPr>
          <p:cNvSpPr/>
          <p:nvPr/>
        </p:nvSpPr>
        <p:spPr>
          <a:xfrm>
            <a:off x="2593322" y="1051277"/>
            <a:ext cx="3524980" cy="2576585"/>
          </a:xfrm>
          <a:prstGeom prst="wedgeEllipseCallout">
            <a:avLst>
              <a:gd name="adj1" fmla="val -64880"/>
              <a:gd name="adj2" fmla="val 261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“Cyber threats are one of the most serious economic national security challenges we face as a nation.”</a:t>
            </a:r>
          </a:p>
          <a:p>
            <a:pPr algn="ctr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25B18-1FCD-3844-8428-00CD4C1A0CFE}"/>
              </a:ext>
            </a:extLst>
          </p:cNvPr>
          <p:cNvSpPr txBox="1"/>
          <p:nvPr/>
        </p:nvSpPr>
        <p:spPr>
          <a:xfrm>
            <a:off x="394009" y="4282068"/>
            <a:ext cx="2601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(Cybersecurity and Consumer Protection Summit, 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0BA8-68F5-861E-01B6-ADB583F0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8FBF5-9A55-2A49-7AF5-D0FEE5E1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9B9AA-228A-9153-75D1-A05DBBA87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32" name="Picture 31" descr="A newspaper with a black and white headline&#10;&#10;Description automatically generated">
            <a:extLst>
              <a:ext uri="{FF2B5EF4-FFF2-40B4-BE49-F238E27FC236}">
                <a16:creationId xmlns:a16="http://schemas.microsoft.com/office/drawing/2014/main" id="{AD6B83A9-5536-75A0-9CC8-23407269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87" y="1070285"/>
            <a:ext cx="3002930" cy="3002930"/>
          </a:xfrm>
          <a:prstGeom prst="rect">
            <a:avLst/>
          </a:prstGeom>
        </p:spPr>
      </p:pic>
      <p:pic>
        <p:nvPicPr>
          <p:cNvPr id="33" name="Picture 32" descr="A close-up of a badge&#10;&#10;Description automatically generated">
            <a:extLst>
              <a:ext uri="{FF2B5EF4-FFF2-40B4-BE49-F238E27FC236}">
                <a16:creationId xmlns:a16="http://schemas.microsoft.com/office/drawing/2014/main" id="{02E5F224-CDEC-7811-30A3-7468A041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47317" y="860582"/>
            <a:ext cx="2769755" cy="1417349"/>
          </a:xfrm>
          <a:prstGeom prst="rect">
            <a:avLst/>
          </a:prstGeom>
        </p:spPr>
      </p:pic>
      <p:pic>
        <p:nvPicPr>
          <p:cNvPr id="34" name="Picture 33" descr="A newspaper with a newspaper and a newspaper&#10;&#10;Description automatically generated with medium confidence">
            <a:extLst>
              <a:ext uri="{FF2B5EF4-FFF2-40B4-BE49-F238E27FC236}">
                <a16:creationId xmlns:a16="http://schemas.microsoft.com/office/drawing/2014/main" id="{99B23CED-E5E0-CB38-7408-6F4E7CD51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546" y="803775"/>
            <a:ext cx="2581841" cy="1452285"/>
          </a:xfrm>
          <a:prstGeom prst="rect">
            <a:avLst/>
          </a:prstGeom>
        </p:spPr>
      </p:pic>
      <p:pic>
        <p:nvPicPr>
          <p:cNvPr id="35" name="Picture 3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3E77D5F-D23B-1C93-E523-D1E5EF87C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1669" y="2538318"/>
            <a:ext cx="2542718" cy="1655322"/>
          </a:xfrm>
          <a:prstGeom prst="rect">
            <a:avLst/>
          </a:prstGeom>
        </p:spPr>
      </p:pic>
      <p:pic>
        <p:nvPicPr>
          <p:cNvPr id="41" name="Picture 40" descr="A close-up of a company logo&#10;&#10;Description automatically generated">
            <a:extLst>
              <a:ext uri="{FF2B5EF4-FFF2-40B4-BE49-F238E27FC236}">
                <a16:creationId xmlns:a16="http://schemas.microsoft.com/office/drawing/2014/main" id="{D7C9FA0F-EF46-7DB3-6D74-56E774D1F7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090" t="12862" b="12839"/>
          <a:stretch/>
        </p:blipFill>
        <p:spPr>
          <a:xfrm>
            <a:off x="5947317" y="2631688"/>
            <a:ext cx="2848755" cy="14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8AD-81B8-C043-A05F-873DA5A0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Attack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67111-F0B8-B38B-3F7A-38B8349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Target Core Bank Operations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Transaction Processing, Payment Messaging, and Transaction Authorization Systems</a:t>
            </a:r>
          </a:p>
          <a:p>
            <a:pPr marL="609600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Disruption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Data Breaches and Denial-of-Service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1BE46-9009-83DC-D837-9BB12236B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8556C-D7EB-0D85-EA30-DED1D254F5DC}"/>
              </a:ext>
            </a:extLst>
          </p:cNvPr>
          <p:cNvSpPr txBox="1"/>
          <p:nvPr/>
        </p:nvSpPr>
        <p:spPr>
          <a:xfrm>
            <a:off x="311700" y="3302365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Finance firms lose approximately $5.9 million per data breach, 28% higher than the global average. </a:t>
            </a:r>
          </a:p>
          <a:p>
            <a:pPr marL="457200" lvl="1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— the average cost for breaches of 50 million records or more now tops $300 million.</a:t>
            </a:r>
          </a:p>
          <a:p>
            <a:endParaRPr lang="en-US" sz="1600" dirty="0">
              <a:latin typeface="Montserrat" panose="00000500000000000000" pitchFamily="2" charset="0"/>
            </a:endParaRPr>
          </a:p>
          <a:p>
            <a:endParaRPr lang="en-US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1E9D-40A9-E31F-7586-0765B9F7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PrivatBank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5B7A8-ADDE-31EA-3117-1713146D0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A financial system that provides more than half of Ukraine’s ATM cash withdrawals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Mass Cloud Migration to AWS just days before the 2022 Russian Invasion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A 1.5year migration in just 45 days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Ensuing </a:t>
            </a:r>
            <a:r>
              <a:rPr lang="en-US" dirty="0" err="1">
                <a:solidFill>
                  <a:schemeClr val="tx1"/>
                </a:solidFill>
              </a:rPr>
              <a:t>Kyivstar</a:t>
            </a:r>
            <a:r>
              <a:rPr lang="en-US" dirty="0">
                <a:solidFill>
                  <a:schemeClr val="tx1"/>
                </a:solidFill>
              </a:rPr>
              <a:t> telecom attack brought down 30% of ATMs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Since the invasion, Ukraine has moved 15 petabytes of critical financial and government data to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02FF3-0400-6A0E-3DDC-096ABCC4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8" name="Picture 7" descr="A person in a suit and tie speaking into a microphone&#10;&#10;Description automatically generated">
            <a:extLst>
              <a:ext uri="{FF2B5EF4-FFF2-40B4-BE49-F238E27FC236}">
                <a16:creationId xmlns:a16="http://schemas.microsoft.com/office/drawing/2014/main" id="{BA4AF5A1-C770-BE32-62EA-4BC5547F8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36" y="3221613"/>
            <a:ext cx="2699008" cy="1518192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75CC708-1B78-528A-29A9-00CC11AE180D}"/>
              </a:ext>
            </a:extLst>
          </p:cNvPr>
          <p:cNvSpPr/>
          <p:nvPr/>
        </p:nvSpPr>
        <p:spPr>
          <a:xfrm>
            <a:off x="4177990" y="2959677"/>
            <a:ext cx="2423532" cy="1647853"/>
          </a:xfrm>
          <a:prstGeom prst="wedgeEllipseCallout">
            <a:avLst>
              <a:gd name="adj1" fmla="val 54198"/>
              <a:gd name="adj2" fmla="val 176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Ukraine: Did you see my Federal Cloud Computing Strategy for Critical Infrastructure?</a:t>
            </a:r>
          </a:p>
        </p:txBody>
      </p:sp>
      <p:pic>
        <p:nvPicPr>
          <p:cNvPr id="20" name="Picture 1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1C9E1678-902E-4617-B674-C79B0472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31" y="67566"/>
            <a:ext cx="4192859" cy="5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FEC1-E92F-47BF-8E65-23F9FB96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Palo Alto Networks Cloud-Based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DEAC1-17B0-8D91-FFBC-16D3DC754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Cortex </a:t>
            </a:r>
          </a:p>
          <a:p>
            <a:r>
              <a:rPr lang="en-US" dirty="0">
                <a:solidFill>
                  <a:schemeClr val="tx1"/>
                </a:solidFill>
              </a:rPr>
              <a:t>Prisma</a:t>
            </a:r>
          </a:p>
          <a:p>
            <a:r>
              <a:rPr lang="en-US" dirty="0">
                <a:solidFill>
                  <a:schemeClr val="tx1"/>
                </a:solidFill>
              </a:rPr>
              <a:t>Strata Managed NGFW</a:t>
            </a:r>
          </a:p>
          <a:p>
            <a:r>
              <a:rPr lang="en-US" dirty="0">
                <a:solidFill>
                  <a:schemeClr val="tx1"/>
                </a:solidFill>
              </a:rPr>
              <a:t>ZTNA 2.0</a:t>
            </a:r>
          </a:p>
          <a:p>
            <a:r>
              <a:rPr lang="en-US" dirty="0">
                <a:solidFill>
                  <a:schemeClr val="tx1"/>
                </a:solidFill>
              </a:rPr>
              <a:t>SASE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15A6-AE6E-219D-18BD-4303F3B5C5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6" name="Picture 5" descr="A green and black circular chart&#10;&#10;Description automatically generated">
            <a:extLst>
              <a:ext uri="{FF2B5EF4-FFF2-40B4-BE49-F238E27FC236}">
                <a16:creationId xmlns:a16="http://schemas.microsoft.com/office/drawing/2014/main" id="{48CFC14C-EF99-D5A1-AA13-CEBD34E6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43" y="1989122"/>
            <a:ext cx="3280686" cy="288290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BBE6665-BFB0-57D4-8700-AF5B80A3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76" y="771638"/>
            <a:ext cx="2529337" cy="70491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6CA488A-DCD7-2933-15C6-AA2EA007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76" y="2716229"/>
            <a:ext cx="3036734" cy="70491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EC0E73F-566E-F1B2-6AAB-10DDD3D2F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985" y="946245"/>
            <a:ext cx="1752949" cy="37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8A91-EA62-AB53-CC44-2883E66E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27098-2D54-B28B-0FAE-364ED0040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Financial Industry Regulatory Authority (FINRA)</a:t>
            </a:r>
          </a:p>
          <a:p>
            <a:r>
              <a:rPr lang="en-US" dirty="0">
                <a:solidFill>
                  <a:schemeClr val="tx1"/>
                </a:solidFill>
              </a:rPr>
              <a:t>Society for Worldwide Interbank Financial Telecommunications (SWIFT)</a:t>
            </a:r>
          </a:p>
          <a:p>
            <a:r>
              <a:rPr lang="en-US" dirty="0">
                <a:solidFill>
                  <a:schemeClr val="tx1"/>
                </a:solidFill>
              </a:rPr>
              <a:t>Federal Financial Institutions Examination Council (FFIEC)</a:t>
            </a:r>
          </a:p>
          <a:p>
            <a:r>
              <a:rPr lang="en-US" dirty="0">
                <a:solidFill>
                  <a:schemeClr val="tx1"/>
                </a:solidFill>
              </a:rPr>
              <a:t>Cybersecurity &amp; Infrastructure Security Agency (CISA)</a:t>
            </a:r>
          </a:p>
          <a:p>
            <a:r>
              <a:rPr lang="en-US" dirty="0">
                <a:solidFill>
                  <a:schemeClr val="tx1"/>
                </a:solidFill>
              </a:rPr>
              <a:t>Structured Threat Information Expression (STIX)</a:t>
            </a:r>
          </a:p>
          <a:p>
            <a:r>
              <a:rPr lang="en-US" dirty="0">
                <a:solidFill>
                  <a:schemeClr val="tx1"/>
                </a:solidFill>
              </a:rPr>
              <a:t>Alien Vault (Open Source)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B2F8-C327-9D60-CE31-D96629B28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7" name="Picture 6" descr="A person in a suit pointing&#10;&#10;Description automatically generated">
            <a:extLst>
              <a:ext uri="{FF2B5EF4-FFF2-40B4-BE49-F238E27FC236}">
                <a16:creationId xmlns:a16="http://schemas.microsoft.com/office/drawing/2014/main" id="{61D11D27-F926-5EA7-EE7F-25D087AB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1566" y="2805733"/>
            <a:ext cx="1768550" cy="172710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00ED530-7DFB-7B91-E124-3FAB1591E930}"/>
              </a:ext>
            </a:extLst>
          </p:cNvPr>
          <p:cNvSpPr/>
          <p:nvPr/>
        </p:nvSpPr>
        <p:spPr>
          <a:xfrm>
            <a:off x="2230988" y="2337767"/>
            <a:ext cx="2074127" cy="1159726"/>
          </a:xfrm>
          <a:prstGeom prst="wedgeEllipseCallout">
            <a:avLst>
              <a:gd name="adj1" fmla="val 45289"/>
              <a:gd name="adj2" fmla="val 505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“There’s only one way to defend from these cyber threats…”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72DCE4D-212D-AE85-C50A-069A48AB7B2A}"/>
              </a:ext>
            </a:extLst>
          </p:cNvPr>
          <p:cNvSpPr/>
          <p:nvPr/>
        </p:nvSpPr>
        <p:spPr>
          <a:xfrm>
            <a:off x="6133171" y="1590906"/>
            <a:ext cx="2445834" cy="2097619"/>
          </a:xfrm>
          <a:prstGeom prst="wedgeEllipseCallout">
            <a:avLst>
              <a:gd name="adj1" fmla="val -70344"/>
              <a:gd name="adj2" fmla="val 402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“… through govt and industry working together, sharing appropriate information as true partners.”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EC6-ED4B-013F-1DC3-22B2B73AB15A}"/>
              </a:ext>
            </a:extLst>
          </p:cNvPr>
          <p:cNvSpPr txBox="1"/>
          <p:nvPr/>
        </p:nvSpPr>
        <p:spPr>
          <a:xfrm>
            <a:off x="5890116" y="4156491"/>
            <a:ext cx="2601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(Cybersecurity and Consumer Protection Summit, 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46E6-0B17-CA0E-4867-9B384A7D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Personnel Security Awareness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6C4D5-2FC2-EB81-E071-FCAC414B7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77240"/>
            <a:ext cx="8520600" cy="12968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Often, the solution to sound cybersecurity needn’t be as sophisticated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Human error accounts for 33% of all financial cyber attacks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Phishing and compromised credentials take the top spots for initial attack vectors at 16% and 15%, respectively</a:t>
            </a:r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5682B-CC8A-2597-F0FE-96B391F6A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r>
              <a:rPr lang="en-US" b="0" dirty="0"/>
              <a:t>  |  © 2024 Palo Alto Networks, Inc. All rights reserved.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AD5B80F-7E49-A50A-A732-3F3753D8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51" y="2482540"/>
            <a:ext cx="4267703" cy="17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02D03-FD47-F602-2334-394D5ADD7F7B}"/>
              </a:ext>
            </a:extLst>
          </p:cNvPr>
          <p:cNvSpPr txBox="1"/>
          <p:nvPr/>
        </p:nvSpPr>
        <p:spPr>
          <a:xfrm>
            <a:off x="676507" y="2074127"/>
            <a:ext cx="368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PAUSE to identify Phishing emails!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7220CAD-C0E3-002D-5B9F-FE8AD8545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509767"/>
            <a:ext cx="3977269" cy="17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50891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12052</TotalTime>
  <Words>1093</Words>
  <Application>Microsoft Office PowerPoint</Application>
  <PresentationFormat>On-screen Show (16:9)</PresentationFormat>
  <Paragraphs>84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Montserrat</vt:lpstr>
      <vt:lpstr>Arial</vt:lpstr>
      <vt:lpstr>Corporate Theme</vt:lpstr>
      <vt:lpstr>SECURE THE FUTURE: FINANCE</vt:lpstr>
      <vt:lpstr>PowerPoint Presentation</vt:lpstr>
      <vt:lpstr>PowerPoint Presentation</vt:lpstr>
      <vt:lpstr>PowerPoint Presentation</vt:lpstr>
      <vt:lpstr>Modes of Attack</vt:lpstr>
      <vt:lpstr>Case Study: PrivatBank  </vt:lpstr>
      <vt:lpstr>Palo Alto Networks Cloud-Based Suite</vt:lpstr>
      <vt:lpstr>Intelligence Sharing</vt:lpstr>
      <vt:lpstr>Personnel Security Awareness</vt:lpstr>
      <vt:lpstr>PowerPoint Presentation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Palo Alto Networks</dc:title>
  <dc:creator>USER</dc:creator>
  <cp:lastModifiedBy>bs3282</cp:lastModifiedBy>
  <cp:revision>36</cp:revision>
  <dcterms:modified xsi:type="dcterms:W3CDTF">2024-01-13T20:57:57Z</dcterms:modified>
</cp:coreProperties>
</file>